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4" r:id="rId7"/>
    <p:sldId id="277" r:id="rId8"/>
    <p:sldId id="275" r:id="rId9"/>
    <p:sldId id="268" r:id="rId10"/>
    <p:sldId id="276" r:id="rId11"/>
    <p:sldId id="270" r:id="rId12"/>
    <p:sldId id="271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194"/>
    <a:srgbClr val="00B9DF"/>
    <a:srgbClr val="57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 autoAdjust="0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7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CB2C-0A17-354C-B59A-7036D7EF8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05F59-729A-DD48-93C7-0DDD7F339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28B83-C73D-4F48-B6B0-C14A7A48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B0F06-8543-824F-92A1-ACF5A98E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826F7-1892-4545-8BAC-B0905E3C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151B-064C-9743-B9C0-74D64680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8878B-99E1-1E4F-9C40-E423E2C63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B436-67D9-7E48-9031-5DCD733D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08B1-268A-D446-9370-A05324A5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571B-10DE-C445-90CC-556993C2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1F205-6A7F-914E-BFD4-89981B5BD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C003E-5C54-634E-9680-EAD9563DE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52D33-21A1-6544-A02E-8FD4DEA8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B894E-2254-7E40-A2E6-214EBC7F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A1F-D9D0-BA4C-BEAB-0C740D66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9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9954-94B0-FB4F-A0AE-1A00BD74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FA15-906F-074F-A220-E77931C19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2EF1F-A146-704C-9C7F-209AF2F8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72779-ACF2-3F4F-93C8-D847B45D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5FCE-981D-5545-9832-7DE65E86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119C-3B24-4D45-BECF-ECCF5389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1E934-A9DE-E941-BFC3-7270D6E0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7566-B327-D240-AB37-970C68FB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E1199-60C4-3443-89F7-B3E1882A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FDDD-2F2B-EC43-922A-DBFD4C9B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40CD-C18D-6D4E-B254-CF4478A8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582C-5082-694B-A4DD-02072DCC5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522A1-C485-DD41-9C26-E37094F22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12D4-A9BF-254C-BB72-A380C8AC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A0E22-AF67-2541-B47F-9294CBDE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7B11A-A001-394B-B578-50D275DB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98AA-353B-8348-A389-1C7F80BE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0F332-E35A-1446-9960-5BE7C4E5E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14250-F353-DC44-B20D-722E8387A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B241A-939E-1A46-8310-214ABFEE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15272-25E0-2941-B8A4-86D9FC285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82EC8-7953-304D-9615-AB01E493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09083-3B06-3E41-A619-843FFA39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DA91A-3E7D-CF40-AA9E-20A9CBC9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4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C707-BDE9-0044-8802-1228BC7D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8624B-8242-1842-9ED6-E6F8F458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0DBDB-FE62-6A40-954B-175B02A0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35F2A-402E-2F4A-8162-65CB6A82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3EE35-9059-624E-B0A0-6EC7F23E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86E0D-A50F-9748-9605-6746E8B6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ED1EA-A482-9D4B-B88F-5CC0DA07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3D2E-AF27-9D47-A925-A9569290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B5E2-0196-4C41-8E37-2F4526C0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6DB43-F78F-E741-802E-A2A870FBE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C5FEF-DF63-A14A-9E1E-CACA29B6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AFD9F-7FE1-5342-B5A4-EB905D16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0A471-90BE-EF4A-AAB2-79AB7816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9453-5E7D-6E4F-8A12-CD44BAF7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6E4BD-A62D-0141-8286-AE887A2CB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378A0-979E-714B-9755-9720D4A17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BBF0C-408A-494A-B8FF-3BEB48DB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692BC-492C-4141-85E7-959D1E7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BAEF-9CD9-824F-8190-4F1239DB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153F8-7C28-5245-A3EE-5703ACEA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B0C5F-E51F-4E4F-9759-A6CE2DF4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F019E-3ABB-3945-8F16-77DB266D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D101-7541-7A4D-AC5E-7C7C5CE95D7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5B8D-77CD-814E-AC46-CA5029FA9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CA08-7654-2344-9DCB-70507B4F1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EC456-CC34-E945-A55E-BF64583F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8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arkwrighttalent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facebook.com/ArkwrightEngScholarship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kwright.org.u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instagram.com/arkwrightscholarshi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A1A75-7476-474F-B5F1-8727A970A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8250" y="0"/>
            <a:ext cx="6793750" cy="6112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B17A1-2900-1847-9BED-4653DA44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3ABC1-6E25-554D-9EDC-53B4ED427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89" y="153942"/>
            <a:ext cx="2733732" cy="2321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783290-9D74-454E-9CA3-9D47AC772480}"/>
              </a:ext>
            </a:extLst>
          </p:cNvPr>
          <p:cNvSpPr txBox="1"/>
          <p:nvPr/>
        </p:nvSpPr>
        <p:spPr>
          <a:xfrm>
            <a:off x="179589" y="4382892"/>
            <a:ext cx="4115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HAVE YOU GOT WHAT</a:t>
            </a:r>
          </a:p>
          <a:p>
            <a:r>
              <a:rPr lang="en-US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IT TAKES TO BE AN</a:t>
            </a:r>
            <a:r>
              <a:rPr lang="en-US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 </a:t>
            </a:r>
            <a:r>
              <a:rPr lang="en-US" sz="32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ARKWRIGHT ENGINEERING SCHOLAR?</a:t>
            </a:r>
            <a:endParaRPr lang="en-US" sz="2400" b="1" dirty="0">
              <a:solidFill>
                <a:srgbClr val="00B9DF"/>
              </a:solidFill>
              <a:latin typeface="Futura PT Bold" panose="020B0902020204020203" pitchFamily="34" charset="0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236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BE76F5-8C57-4087-AAFF-1BF4E0E96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620" y="0"/>
            <a:ext cx="4734837" cy="6642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9307C-3CA2-404D-B75C-56BCBDE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D1E-9C2C-6E49-9081-E591B1FB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CF4C-A05B-3645-B0E6-CE4C7B7FB8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93A59-A33D-E84F-8CE7-A73BF033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6DAF03-5DFF-451C-A473-DBA761741F36}"/>
              </a:ext>
            </a:extLst>
          </p:cNvPr>
          <p:cNvSpPr txBox="1"/>
          <p:nvPr/>
        </p:nvSpPr>
        <p:spPr>
          <a:xfrm>
            <a:off x="1499364" y="934720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DOES IT HELP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MY SCHOOL?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413BB-AA3A-4FE5-8EC8-FE39D9CE91AE}"/>
              </a:ext>
            </a:extLst>
          </p:cNvPr>
          <p:cNvSpPr txBox="1"/>
          <p:nvPr/>
        </p:nvSpPr>
        <p:spPr>
          <a:xfrm>
            <a:off x="1499363" y="2007349"/>
            <a:ext cx="51672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support for your school</a:t>
            </a:r>
            <a:endParaRPr lang="en-GB" sz="14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Winning prestigious Arkwright Engineering Scholarships helps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motivate &amp; reward high-calibre students as they enter the 6th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raise the supporting Department’s profile within the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raise the whole school’s profile nationally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provides the school with valuable marketing opportunities to prospective parents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this through a scheme that has a low time commitment on teachers and costs just £40 per student application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6988E5-FA11-2E47-A2DA-53B4BB37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060514" cy="6400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83026-E064-4A50-8014-93765BDF6E19}"/>
              </a:ext>
            </a:extLst>
          </p:cNvPr>
          <p:cNvSpPr txBox="1"/>
          <p:nvPr/>
        </p:nvSpPr>
        <p:spPr>
          <a:xfrm>
            <a:off x="6096000" y="934720"/>
            <a:ext cx="576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WHERE DO 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I START?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5931F-AB1C-435F-B1A4-BC85883BA116}"/>
              </a:ext>
            </a:extLst>
          </p:cNvPr>
          <p:cNvSpPr txBox="1"/>
          <p:nvPr/>
        </p:nvSpPr>
        <p:spPr>
          <a:xfrm>
            <a:off x="6096000" y="2007349"/>
            <a:ext cx="516724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to the Arkwright coordinator in your school as soon as you can. If they think you are a suitable candidate they will guide your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apply, students must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Attending an Arkwright-affiliated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Year 11 (England &amp; Wales), S4 (Scotland), year 12 (Northern Ireland)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Taking GCSEs/Scottish National 5s/BTECs level 2/IB Middle Years Programme relevant to engineering or technical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Making a commitment to Maths to A2 / Advanced Higher / IB Diploma Higher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Planning to take A levels/Scottish Highers/BTECs Level 3/IB Diploma appropriate to a higher apprenticeship or university study in Engineering or technical aspects of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Actively considering a career in engineering or technical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57565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1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113773-48FE-4A64-8B56-6A7C92AA63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505" y="-2891"/>
            <a:ext cx="4365558" cy="6642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53259-E53F-4DC2-87C5-CBBDE1D3E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CF4C-A05B-3645-B0E6-CE4C7B7FB8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93A59-A33D-E84F-8CE7-A73BF0335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728" y="6396986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64955-0521-A94A-8A05-D8F74218F532}"/>
              </a:ext>
            </a:extLst>
          </p:cNvPr>
          <p:cNvSpPr txBox="1"/>
          <p:nvPr/>
        </p:nvSpPr>
        <p:spPr>
          <a:xfrm>
            <a:off x="1499364" y="934720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WHAT PEOPLE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SAY…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64A04-505C-4226-A2CE-B910CAC64A01}"/>
              </a:ext>
            </a:extLst>
          </p:cNvPr>
          <p:cNvSpPr txBox="1"/>
          <p:nvPr/>
        </p:nvSpPr>
        <p:spPr>
          <a:xfrm>
            <a:off x="1499364" y="2008689"/>
            <a:ext cx="53799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“Arkwright helped me achieve my dream of being an Engineer. Transforming me from a young girl who lacked self-confidence, to the competent Engineer I am today.” </a:t>
            </a:r>
            <a: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Yin Ki (Kiki) Fong, Engineer, Atkins</a:t>
            </a:r>
            <a:b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Arkwright Engineering Scholar 2006</a:t>
            </a:r>
          </a:p>
          <a:p>
            <a:endParaRPr lang="en-GB" sz="13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3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“My Arkwright experience has been invaluable; giving me the platform to excel in my industry. Now, 10 years later, my involvement as an Arkwright Mentor has enabled me to share the opportunity with other future engineers.” </a:t>
            </a:r>
            <a: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Jake Goldsmith, Project Engineer, Hitachi Rail</a:t>
            </a:r>
            <a:b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Arkwright Engineering Scholar 2008</a:t>
            </a:r>
          </a:p>
          <a:p>
            <a:endParaRPr lang="en-GB" sz="13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3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“Arkwright has given me the confidence to seek out new technical and leadership opportunities for myself, and shown me how I can now open these doors for other young engineers.” </a:t>
            </a:r>
            <a: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Lucy Bell, Technology Degree Apprentice, PwC - Arkwright Engineering Scholar 2017 &amp; Arkwright Undergraduate Engineering Scholar 2019</a:t>
            </a:r>
          </a:p>
          <a:p>
            <a:endParaRPr lang="en-GB" sz="13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3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“I often look back over the past 8 years and trace many of the best opportunities I have had having been started by Arkwright in some way or another.” </a:t>
            </a:r>
            <a:r>
              <a:rPr lang="en-GB" sz="13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Max Munford, Medical Engineer, Imperial College London - Arkwright Engineering Scholar 2012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5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819A79-F3E4-4E51-A4FE-DFB039886451}"/>
              </a:ext>
            </a:extLst>
          </p:cNvPr>
          <p:cNvSpPr txBox="1"/>
          <p:nvPr/>
        </p:nvSpPr>
        <p:spPr>
          <a:xfrm>
            <a:off x="1194750" y="874513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ENRICHMENT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OPPORTUNITIES</a:t>
            </a:r>
          </a:p>
        </p:txBody>
      </p:sp>
      <p:pic>
        <p:nvPicPr>
          <p:cNvPr id="6" name="Picture 5" descr="A group of people standing next to a bicycle&#10;&#10;Description automatically generated">
            <a:extLst>
              <a:ext uri="{FF2B5EF4-FFF2-40B4-BE49-F238E27FC236}">
                <a16:creationId xmlns:a16="http://schemas.microsoft.com/office/drawing/2014/main" id="{2502D0DE-1AE1-4DB6-982E-B9298BFF5C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856" y="70503"/>
            <a:ext cx="3576397" cy="268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close up of a tree&#10;&#10;Description automatically generated">
            <a:extLst>
              <a:ext uri="{FF2B5EF4-FFF2-40B4-BE49-F238E27FC236}">
                <a16:creationId xmlns:a16="http://schemas.microsoft.com/office/drawing/2014/main" id="{621AA693-723B-4237-8C47-EEF1D2087E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8449" y="3177232"/>
            <a:ext cx="2829490" cy="212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building, truck, sitting, man&#10;&#10;Description automatically generated">
            <a:extLst>
              <a:ext uri="{FF2B5EF4-FFF2-40B4-BE49-F238E27FC236}">
                <a16:creationId xmlns:a16="http://schemas.microsoft.com/office/drawing/2014/main" id="{2E466AC1-4625-4DA3-BE04-A533E83D9A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145" y="4238291"/>
            <a:ext cx="3427787" cy="237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2F37D52-C238-4EC7-A93A-5E5734C1A5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496" y="2343486"/>
            <a:ext cx="2518436" cy="188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group of people standing in front of a tree posing for the camera&#10;&#10;Description automatically generated">
            <a:extLst>
              <a:ext uri="{FF2B5EF4-FFF2-40B4-BE49-F238E27FC236}">
                <a16:creationId xmlns:a16="http://schemas.microsoft.com/office/drawing/2014/main" id="{A72F8698-FE19-4BB4-9C50-2D2B323171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303" y="4238291"/>
            <a:ext cx="3164886" cy="237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05C201DF-E57A-44FE-B5F6-600D8C9ACF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" y="2625687"/>
            <a:ext cx="3676101" cy="26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504C57DB-3266-459D-81BA-13357E00CB4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240" y="2232600"/>
            <a:ext cx="2662299" cy="199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red and white plane sitting on top of a building&#10;&#10;Description automatically generated">
            <a:extLst>
              <a:ext uri="{FF2B5EF4-FFF2-40B4-BE49-F238E27FC236}">
                <a16:creationId xmlns:a16="http://schemas.microsoft.com/office/drawing/2014/main" id="{D3A41FB7-C499-4E72-964A-4E77F1F44F5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93" y="161744"/>
            <a:ext cx="3172857" cy="237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83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6988E5-FA11-2E47-A2DA-53B4BB37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" b="4990"/>
          <a:stretch/>
        </p:blipFill>
        <p:spPr>
          <a:xfrm>
            <a:off x="0" y="-1"/>
            <a:ext cx="5040351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83026-E064-4A50-8014-93765BDF6E19}"/>
              </a:ext>
            </a:extLst>
          </p:cNvPr>
          <p:cNvSpPr txBox="1"/>
          <p:nvPr/>
        </p:nvSpPr>
        <p:spPr>
          <a:xfrm>
            <a:off x="6096000" y="934720"/>
            <a:ext cx="576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IT’S TIME TO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TAKE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5931F-AB1C-435F-B1A4-BC85883BA116}"/>
              </a:ext>
            </a:extLst>
          </p:cNvPr>
          <p:cNvSpPr txBox="1"/>
          <p:nvPr/>
        </p:nvSpPr>
        <p:spPr>
          <a:xfrm>
            <a:off x="6096000" y="2007349"/>
            <a:ext cx="51672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54194"/>
                </a:solidFill>
                <a:latin typeface="Futura PT Bold" panose="020B090202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Opportunities like this are life-defining. It all starts with you, so be bold, and take the first steps.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 about the process of becoming an Arkwright Engineering Scholar, or to find out more about us and how we can help you tackle your engineering ambitions, visit </a:t>
            </a: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www.arkwright.org.uk</a:t>
            </a: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call 01926 333210.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Facebook </a:t>
            </a: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@ArkwrightEngScholarships</a:t>
            </a: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Twitter </a:t>
            </a: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@ArkwrightTalent</a:t>
            </a: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Instagram </a:t>
            </a: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9"/>
              </a:rPr>
              <a:t>@ArkwrightScholarships</a:t>
            </a: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57565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8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C5274-46C7-1249-AF13-2A09EB8C0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569" y="-3"/>
            <a:ext cx="7438432" cy="6740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9307C-3CA2-404D-B75C-56BCBDE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D1E-9C2C-6E49-9081-E591B1FB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CF4C-A05B-3645-B0E6-CE4C7B7FB8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93A59-A33D-E84F-8CE7-A73BF033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64955-0521-A94A-8A05-D8F74218F532}"/>
              </a:ext>
            </a:extLst>
          </p:cNvPr>
          <p:cNvSpPr txBox="1"/>
          <p:nvPr/>
        </p:nvSpPr>
        <p:spPr>
          <a:xfrm>
            <a:off x="1499364" y="934720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ARKWRIGHT ENGINEERING </a:t>
            </a:r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SCHOLARSHIPS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8471D-657B-2A4C-BDD7-5FBC61DFE5C7}"/>
              </a:ext>
            </a:extLst>
          </p:cNvPr>
          <p:cNvSpPr txBox="1"/>
          <p:nvPr/>
        </p:nvSpPr>
        <p:spPr>
          <a:xfrm>
            <a:off x="1499363" y="2007349"/>
            <a:ext cx="516724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were established as a trust in 1991, and merged with The </a:t>
            </a:r>
            <a:r>
              <a:rPr lang="en-GB" sz="1600" b="1" dirty="0" err="1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Smallpeice</a:t>
            </a: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Trust on 4th January 2018. We operate across the UK, Channel Islands &amp; Isle of Man.</a:t>
            </a:r>
          </a:p>
          <a:p>
            <a:endParaRPr lang="en-GB" sz="16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Mission: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Inspire Future Leaders in Engineering.</a:t>
            </a:r>
          </a:p>
          <a:p>
            <a:endParaRPr lang="en-GB" sz="16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Focus: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Engineering: Wide definition including technical design, construction, chemicals, software and computing.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High-calibre students destined to go to university or into a higher apprenticeship and take a ‘leadership’ role in engineering or technical design.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6988E5-FA11-2E47-A2DA-53B4BB37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0810" cy="6400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B49BC2-1A8C-5943-8951-510D778F524A}"/>
              </a:ext>
            </a:extLst>
          </p:cNvPr>
          <p:cNvSpPr txBox="1"/>
          <p:nvPr/>
        </p:nvSpPr>
        <p:spPr>
          <a:xfrm>
            <a:off x="6096000" y="934720"/>
            <a:ext cx="576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WHAT IS AN ARKWRIGHT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ENGINEERING SCHOLARSHIP?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F9455-0524-4EBD-B173-E64E28863008}"/>
              </a:ext>
            </a:extLst>
          </p:cNvPr>
          <p:cNvSpPr txBox="1"/>
          <p:nvPr/>
        </p:nvSpPr>
        <p:spPr>
          <a:xfrm>
            <a:off x="6096000" y="2007349"/>
            <a:ext cx="51672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Through enrichment and mentoring, supports &amp; encourages you to do well in your A levels / Scottish Advanced Highers.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Helps you to explore engineering &amp; technical design.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Helps you to decide if a degree or higher apprenticeship and a career in these subjects are for you.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3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C5274-46C7-1249-AF13-2A09EB8C0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627" y="-1"/>
            <a:ext cx="5061374" cy="6642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9307C-3CA2-404D-B75C-56BCBDE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D1E-9C2C-6E49-9081-E591B1FB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CF4C-A05B-3645-B0E6-CE4C7B7FB8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93A59-A33D-E84F-8CE7-A73BF033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64955-0521-A94A-8A05-D8F74218F532}"/>
              </a:ext>
            </a:extLst>
          </p:cNvPr>
          <p:cNvSpPr txBox="1"/>
          <p:nvPr/>
        </p:nvSpPr>
        <p:spPr>
          <a:xfrm>
            <a:off x="1499364" y="934720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HOW DO I GET A </a:t>
            </a:r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SCHOLARSHIP?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8471D-657B-2A4C-BDD7-5FBC61DFE5C7}"/>
              </a:ext>
            </a:extLst>
          </p:cNvPr>
          <p:cNvSpPr txBox="1"/>
          <p:nvPr/>
        </p:nvSpPr>
        <p:spPr>
          <a:xfrm>
            <a:off x="1499363" y="2007349"/>
            <a:ext cx="51672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must be in the right school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 11 (England &amp; Wales)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S4 (Scotland)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 12 (Northern Ireland)</a:t>
            </a:r>
          </a:p>
          <a:p>
            <a:endParaRPr lang="en-GB" sz="16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competitive application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application form with teacher reference by mid January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Two-hour aptitude exam in February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Virtual interview in April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successful, matching to a Sponsor June to September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Awards Ceremony in October 2023</a:t>
            </a:r>
            <a:b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8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6988E5-FA11-2E47-A2DA-53B4BB37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16379" cy="664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B49BC2-1A8C-5943-8951-510D778F524A}"/>
              </a:ext>
            </a:extLst>
          </p:cNvPr>
          <p:cNvSpPr txBox="1"/>
          <p:nvPr/>
        </p:nvSpPr>
        <p:spPr>
          <a:xfrm>
            <a:off x="6096000" y="934720"/>
            <a:ext cx="576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THE ONLINE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APPLICATION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F9455-0524-4EBD-B173-E64E28863008}"/>
              </a:ext>
            </a:extLst>
          </p:cNvPr>
          <p:cNvSpPr txBox="1"/>
          <p:nvPr/>
        </p:nvSpPr>
        <p:spPr>
          <a:xfrm>
            <a:off x="6096000" y="2007349"/>
            <a:ext cx="5167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Very important – it is part of our assessment and is marked. Tell us about: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career aspirations in Engineering or technical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practical project you have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social and school activities that show your leadership potential and, separately, your interest in engineering or technical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Usually accompanied by a teacher’s reference about you.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113773-48FE-4A64-8B56-6A7C92AA6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67" r="15668"/>
          <a:stretch/>
        </p:blipFill>
        <p:spPr>
          <a:xfrm>
            <a:off x="7232073" y="-2"/>
            <a:ext cx="4959927" cy="6642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9307C-3CA2-404D-B75C-56BCBDE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D1E-9C2C-6E49-9081-E591B1FB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CF4C-A05B-3645-B0E6-CE4C7B7FB8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93A59-A33D-E84F-8CE7-A73BF033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64955-0521-A94A-8A05-D8F74218F532}"/>
              </a:ext>
            </a:extLst>
          </p:cNvPr>
          <p:cNvSpPr txBox="1"/>
          <p:nvPr/>
        </p:nvSpPr>
        <p:spPr>
          <a:xfrm>
            <a:off x="1499364" y="934720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THE APTITUDE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EXAM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8471D-657B-2A4C-BDD7-5FBC61DFE5C7}"/>
              </a:ext>
            </a:extLst>
          </p:cNvPr>
          <p:cNvSpPr txBox="1"/>
          <p:nvPr/>
        </p:nvSpPr>
        <p:spPr>
          <a:xfrm>
            <a:off x="1499363" y="2007349"/>
            <a:ext cx="5167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 hours, sat under exam conditions in your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Section A – explore diverse &amp; interesting solutions to the set engineering problems – practice thinking outside the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Section B - design a solution to an engineering problem in greater detail - practice describing how and why products are constructed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2816D2-9B01-4F81-9B84-51D235A692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829" y="4176894"/>
            <a:ext cx="2812500" cy="1988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0BAAAF-ED30-4C7F-A1DD-8EAE4F867A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329" y="4157663"/>
            <a:ext cx="2772235" cy="19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6988E5-FA11-2E47-A2DA-53B4BB37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8742" cy="6401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83026-E064-4A50-8014-93765BDF6E19}"/>
              </a:ext>
            </a:extLst>
          </p:cNvPr>
          <p:cNvSpPr txBox="1"/>
          <p:nvPr/>
        </p:nvSpPr>
        <p:spPr>
          <a:xfrm>
            <a:off x="6096000" y="934720"/>
            <a:ext cx="576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THE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5931F-AB1C-435F-B1A4-BC85883BA116}"/>
              </a:ext>
            </a:extLst>
          </p:cNvPr>
          <p:cNvSpPr txBox="1"/>
          <p:nvPr/>
        </p:nvSpPr>
        <p:spPr>
          <a:xfrm>
            <a:off x="6096000" y="2007349"/>
            <a:ext cx="5167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virtual 30 minute interview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 interviewers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about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practical project(s)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extra-curricular interests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leadership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future aspirations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141522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3E5DB-50D2-4255-A05A-7B6EDD64A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1447" y="1"/>
            <a:ext cx="4900553" cy="6642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F9307C-3CA2-404D-B75C-56BCBDE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D1E-9C2C-6E49-9081-E591B1FB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CF4C-A05B-3645-B0E6-CE4C7B7FB8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93A59-A33D-E84F-8CE7-A73BF033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CBF003-CF99-4CE3-BB2E-57DB6AE1FC70}"/>
              </a:ext>
            </a:extLst>
          </p:cNvPr>
          <p:cNvSpPr txBox="1"/>
          <p:nvPr/>
        </p:nvSpPr>
        <p:spPr>
          <a:xfrm>
            <a:off x="1499364" y="934720"/>
            <a:ext cx="516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WHAT DO I GET FROM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A SCHOLARSHIP?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43C88-D73C-4965-B2AF-C3C85A2A8DC6}"/>
              </a:ext>
            </a:extLst>
          </p:cNvPr>
          <p:cNvSpPr txBox="1"/>
          <p:nvPr/>
        </p:nvSpPr>
        <p:spPr>
          <a:xfrm>
            <a:off x="1499363" y="2007349"/>
            <a:ext cx="5167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Support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Industry Connect Days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Mentoring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Networking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Quarterly newsletter packed full of information and events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highly-respected Scholarship to go on your university or higher apprenticeship applications - get noticed!</a:t>
            </a:r>
          </a:p>
          <a:p>
            <a:endParaRPr lang="en-GB" sz="16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6988E5-FA11-2E47-A2DA-53B4BB37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6212"/>
            <a:ext cx="51672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3A194-70D9-3E48-B704-01458C5E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B7D16-E749-9B42-B9CF-ACDE9FD46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0" y="264160"/>
            <a:ext cx="670560" cy="67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EE041-3B59-9540-9E7E-A86C7431B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346" y="6400894"/>
            <a:ext cx="1185815" cy="241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83026-E064-4A50-8014-93765BDF6E19}"/>
              </a:ext>
            </a:extLst>
          </p:cNvPr>
          <p:cNvSpPr txBox="1"/>
          <p:nvPr/>
        </p:nvSpPr>
        <p:spPr>
          <a:xfrm>
            <a:off x="6096000" y="934720"/>
            <a:ext cx="576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4194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LONGER-TERM</a:t>
            </a:r>
          </a:p>
          <a:p>
            <a:r>
              <a:rPr lang="en-US" sz="2800" b="1" dirty="0">
                <a:solidFill>
                  <a:srgbClr val="00B9DF"/>
                </a:solidFill>
                <a:latin typeface="Futura PT Bold" panose="020B0902020204020203" pitchFamily="34" charset="0"/>
                <a:cs typeface="Futura" panose="020B0602020204020303" pitchFamily="34" charset="-79"/>
              </a:rPr>
              <a:t>BENEFITS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5931F-AB1C-435F-B1A4-BC85883BA116}"/>
              </a:ext>
            </a:extLst>
          </p:cNvPr>
          <p:cNvSpPr txBox="1"/>
          <p:nvPr/>
        </p:nvSpPr>
        <p:spPr>
          <a:xfrm>
            <a:off x="6096000" y="2007349"/>
            <a:ext cx="516724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Exclusive university undergraduate Scholarships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Alumni activities including job opportunities with our Sponsors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Powerful Alumni group (Almost 7000 Engineers)</a:t>
            </a:r>
          </a:p>
          <a:p>
            <a:endParaRPr lang="en-GB" sz="1600" b="1" dirty="0">
              <a:solidFill>
                <a:srgbClr val="15419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Once you are in a career – further personal development opportunities…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Become an Arkwright Mentor – providing invaluable first-hand knowledge, support and inspiration to our Scholars throughout their two-year Scholarship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5419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with the Arkwright Selection Process as an Interviewer</a:t>
            </a:r>
          </a:p>
        </p:txBody>
      </p:sp>
    </p:spTree>
    <p:extLst>
      <p:ext uri="{BB962C8B-B14F-4D97-AF65-F5344CB8AC3E}">
        <p14:creationId xmlns:p14="http://schemas.microsoft.com/office/powerpoint/2010/main" val="219770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977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Futura PT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Smith</dc:creator>
  <cp:lastModifiedBy>Simon Wilson</cp:lastModifiedBy>
  <cp:revision>50</cp:revision>
  <dcterms:created xsi:type="dcterms:W3CDTF">2019-10-16T10:20:53Z</dcterms:created>
  <dcterms:modified xsi:type="dcterms:W3CDTF">2023-10-10T10:10:11Z</dcterms:modified>
</cp:coreProperties>
</file>